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56" r:id="rId2"/>
    <p:sldId id="327" r:id="rId3"/>
    <p:sldId id="328" r:id="rId4"/>
    <p:sldId id="400" r:id="rId5"/>
    <p:sldId id="522" r:id="rId6"/>
    <p:sldId id="372" r:id="rId7"/>
    <p:sldId id="475" r:id="rId8"/>
    <p:sldId id="477" r:id="rId9"/>
    <p:sldId id="478" r:id="rId10"/>
    <p:sldId id="479" r:id="rId11"/>
    <p:sldId id="480" r:id="rId12"/>
    <p:sldId id="481" r:id="rId13"/>
    <p:sldId id="482" r:id="rId14"/>
    <p:sldId id="483" r:id="rId15"/>
    <p:sldId id="484" r:id="rId16"/>
    <p:sldId id="485" r:id="rId17"/>
    <p:sldId id="486" r:id="rId18"/>
    <p:sldId id="487" r:id="rId19"/>
    <p:sldId id="488" r:id="rId20"/>
    <p:sldId id="489" r:id="rId21"/>
    <p:sldId id="490" r:id="rId22"/>
    <p:sldId id="491" r:id="rId23"/>
    <p:sldId id="492" r:id="rId24"/>
    <p:sldId id="493" r:id="rId25"/>
    <p:sldId id="494" r:id="rId26"/>
    <p:sldId id="495" r:id="rId27"/>
    <p:sldId id="496" r:id="rId28"/>
    <p:sldId id="497" r:id="rId29"/>
    <p:sldId id="498" r:id="rId30"/>
    <p:sldId id="499" r:id="rId31"/>
    <p:sldId id="500" r:id="rId32"/>
    <p:sldId id="501" r:id="rId33"/>
    <p:sldId id="502" r:id="rId34"/>
    <p:sldId id="503" r:id="rId35"/>
    <p:sldId id="504" r:id="rId36"/>
    <p:sldId id="505" r:id="rId37"/>
    <p:sldId id="506" r:id="rId38"/>
    <p:sldId id="274" r:id="rId39"/>
    <p:sldId id="298" r:id="rId40"/>
    <p:sldId id="297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33CC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22" autoAdjust="0"/>
  </p:normalViewPr>
  <p:slideViewPr>
    <p:cSldViewPr>
      <p:cViewPr varScale="1">
        <p:scale>
          <a:sx n="63" d="100"/>
          <a:sy n="63" d="100"/>
        </p:scale>
        <p:origin x="776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3CABDC84-04DF-4796-89D6-67A07E881A7B}"/>
    <pc:docChg chg="custSel addSld delSld modSld">
      <pc:chgData name="Wittman, Barry" userId="bff186cd-6ce8-41ba-8e8c-e85cdef216de" providerId="ADAL" clId="{3CABDC84-04DF-4796-89D6-67A07E881A7B}" dt="2025-09-02T17:28:07.667" v="1340" actId="20577"/>
      <pc:docMkLst>
        <pc:docMk/>
      </pc:docMkLst>
      <pc:sldChg chg="modSp modAnim">
        <pc:chgData name="Wittman, Barry" userId="bff186cd-6ce8-41ba-8e8c-e85cdef216de" providerId="ADAL" clId="{3CABDC84-04DF-4796-89D6-67A07E881A7B}" dt="2025-09-02T17:13:04.365" v="1" actId="6549"/>
        <pc:sldMkLst>
          <pc:docMk/>
          <pc:sldMk cId="0" sldId="298"/>
        </pc:sldMkLst>
        <pc:spChg chg="mod">
          <ac:chgData name="Wittman, Barry" userId="bff186cd-6ce8-41ba-8e8c-e85cdef216de" providerId="ADAL" clId="{3CABDC84-04DF-4796-89D6-67A07E881A7B}" dt="2025-09-02T17:13:04.365" v="1" actId="6549"/>
          <ac:spMkLst>
            <pc:docMk/>
            <pc:sldMk cId="0" sldId="298"/>
            <ac:spMk id="3" creationId="{00000000-0000-0000-0000-000000000000}"/>
          </ac:spMkLst>
        </pc:spChg>
      </pc:sldChg>
      <pc:sldChg chg="modSp add modAnim">
        <pc:chgData name="Wittman, Barry" userId="bff186cd-6ce8-41ba-8e8c-e85cdef216de" providerId="ADAL" clId="{3CABDC84-04DF-4796-89D6-67A07E881A7B}" dt="2025-09-02T17:27:58.388" v="1338"/>
        <pc:sldMkLst>
          <pc:docMk/>
          <pc:sldMk cId="2997261584" sldId="372"/>
        </pc:sldMkLst>
        <pc:spChg chg="mod">
          <ac:chgData name="Wittman, Barry" userId="bff186cd-6ce8-41ba-8e8c-e85cdef216de" providerId="ADAL" clId="{3CABDC84-04DF-4796-89D6-67A07E881A7B}" dt="2025-09-02T17:27:35.908" v="1337" actId="20577"/>
          <ac:spMkLst>
            <pc:docMk/>
            <pc:sldMk cId="2997261584" sldId="372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3CABDC84-04DF-4796-89D6-67A07E881A7B}" dt="2025-09-02T17:03:01.632" v="0" actId="6549"/>
        <pc:sldMkLst>
          <pc:docMk/>
          <pc:sldMk cId="1744504604" sldId="477"/>
        </pc:sldMkLst>
        <pc:spChg chg="mod">
          <ac:chgData name="Wittman, Barry" userId="bff186cd-6ce8-41ba-8e8c-e85cdef216de" providerId="ADAL" clId="{3CABDC84-04DF-4796-89D6-67A07E881A7B}" dt="2025-09-02T17:03:01.632" v="0" actId="6549"/>
          <ac:spMkLst>
            <pc:docMk/>
            <pc:sldMk cId="1744504604" sldId="477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3CABDC84-04DF-4796-89D6-67A07E881A7B}" dt="2025-09-02T17:28:07.667" v="1340" actId="20577"/>
        <pc:sldMkLst>
          <pc:docMk/>
          <pc:sldMk cId="3557733311" sldId="483"/>
        </pc:sldMkLst>
        <pc:spChg chg="mod">
          <ac:chgData name="Wittman, Barry" userId="bff186cd-6ce8-41ba-8e8c-e85cdef216de" providerId="ADAL" clId="{3CABDC84-04DF-4796-89D6-67A07E881A7B}" dt="2025-09-02T17:28:07.667" v="1340" actId="20577"/>
          <ac:spMkLst>
            <pc:docMk/>
            <pc:sldMk cId="3557733311" sldId="483"/>
            <ac:spMk id="37891" creationId="{00000000-0000-0000-0000-000000000000}"/>
          </ac:spMkLst>
        </pc:spChg>
      </pc:sldChg>
      <pc:sldChg chg="addSp delSp modSp add del">
        <pc:chgData name="Wittman, Barry" userId="bff186cd-6ce8-41ba-8e8c-e85cdef216de" providerId="ADAL" clId="{3CABDC84-04DF-4796-89D6-67A07E881A7B}" dt="2025-09-02T17:17:37.695" v="17" actId="2696"/>
        <pc:sldMkLst>
          <pc:docMk/>
          <pc:sldMk cId="1074813130" sldId="523"/>
        </pc:sldMkLst>
        <pc:spChg chg="del">
          <ac:chgData name="Wittman, Barry" userId="bff186cd-6ce8-41ba-8e8c-e85cdef216de" providerId="ADAL" clId="{3CABDC84-04DF-4796-89D6-67A07E881A7B}" dt="2025-09-02T17:16:33.325" v="3"/>
          <ac:spMkLst>
            <pc:docMk/>
            <pc:sldMk cId="1074813130" sldId="523"/>
            <ac:spMk id="2" creationId="{0929CD8D-D3FD-416B-9BFB-36BED9AD5F66}"/>
          </ac:spMkLst>
        </pc:spChg>
        <pc:spChg chg="del">
          <ac:chgData name="Wittman, Barry" userId="bff186cd-6ce8-41ba-8e8c-e85cdef216de" providerId="ADAL" clId="{3CABDC84-04DF-4796-89D6-67A07E881A7B}" dt="2025-09-02T17:16:33.325" v="3"/>
          <ac:spMkLst>
            <pc:docMk/>
            <pc:sldMk cId="1074813130" sldId="523"/>
            <ac:spMk id="3" creationId="{08D5D3B9-ABC4-47FE-BB3F-F1C7F85CFF91}"/>
          </ac:spMkLst>
        </pc:spChg>
        <pc:spChg chg="add mod">
          <ac:chgData name="Wittman, Barry" userId="bff186cd-6ce8-41ba-8e8c-e85cdef216de" providerId="ADAL" clId="{3CABDC84-04DF-4796-89D6-67A07E881A7B}" dt="2025-09-02T17:16:38.074" v="15" actId="20577"/>
          <ac:spMkLst>
            <pc:docMk/>
            <pc:sldMk cId="1074813130" sldId="523"/>
            <ac:spMk id="4" creationId="{272A3F68-C5FA-45E7-98DE-5B541D791ED3}"/>
          </ac:spMkLst>
        </pc:spChg>
        <pc:spChg chg="add mod">
          <ac:chgData name="Wittman, Barry" userId="bff186cd-6ce8-41ba-8e8c-e85cdef216de" providerId="ADAL" clId="{3CABDC84-04DF-4796-89D6-67A07E881A7B}" dt="2025-09-02T17:16:33.325" v="3"/>
          <ac:spMkLst>
            <pc:docMk/>
            <pc:sldMk cId="1074813130" sldId="523"/>
            <ac:spMk id="5" creationId="{FD274013-C0DE-45D2-9F11-85768374A31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66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red.com/story/poisoned-document-could-leak-secret-data-chatgp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4290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3 -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Symmetric vs. asymmetric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826654" y="1626028"/>
            <a:ext cx="8003147" cy="2183973"/>
            <a:chOff x="302653" y="1626027"/>
            <a:chExt cx="8003147" cy="2183973"/>
          </a:xfrm>
        </p:grpSpPr>
        <p:sp>
          <p:nvSpPr>
            <p:cNvPr id="17" name="TextBox 16"/>
            <p:cNvSpPr txBox="1"/>
            <p:nvPr/>
          </p:nvSpPr>
          <p:spPr>
            <a:xfrm>
              <a:off x="4076700" y="2069068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Key </a:t>
              </a:r>
              <a:r>
                <a:rPr lang="en-US" i="1" dirty="0"/>
                <a:t>K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914400" y="2253734"/>
              <a:ext cx="7391400" cy="1556266"/>
              <a:chOff x="914400" y="2253734"/>
              <a:chExt cx="7391400" cy="155626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" name="Rectangle 4"/>
              <p:cNvSpPr/>
              <p:nvPr/>
            </p:nvSpPr>
            <p:spPr>
              <a:xfrm>
                <a:off x="2209800" y="2819400"/>
                <a:ext cx="1676400" cy="99060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Encryption</a:t>
                </a:r>
              </a:p>
            </p:txBody>
          </p:sp>
          <p:cxnSp>
            <p:nvCxnSpPr>
              <p:cNvPr id="7" name="Straight Arrow Connector 6"/>
              <p:cNvCxnSpPr>
                <a:endCxn id="5" idx="1"/>
              </p:cNvCxnSpPr>
              <p:nvPr/>
            </p:nvCxnSpPr>
            <p:spPr>
              <a:xfrm>
                <a:off x="914400" y="3314700"/>
                <a:ext cx="1295400" cy="0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>
                <a:stCxn id="5" idx="3"/>
                <a:endCxn id="9" idx="1"/>
              </p:cNvCxnSpPr>
              <p:nvPr/>
            </p:nvCxnSpPr>
            <p:spPr>
              <a:xfrm>
                <a:off x="3886200" y="3314700"/>
                <a:ext cx="1371600" cy="0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Rectangle 8"/>
              <p:cNvSpPr/>
              <p:nvPr/>
            </p:nvSpPr>
            <p:spPr>
              <a:xfrm>
                <a:off x="5257800" y="2819400"/>
                <a:ext cx="1676400" cy="9906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Decryption</a:t>
                </a:r>
              </a:p>
            </p:txBody>
          </p:sp>
          <p:cxnSp>
            <p:nvCxnSpPr>
              <p:cNvPr id="12" name="Straight Arrow Connector 11"/>
              <p:cNvCxnSpPr>
                <a:stCxn id="9" idx="3"/>
              </p:cNvCxnSpPr>
              <p:nvPr/>
            </p:nvCxnSpPr>
            <p:spPr>
              <a:xfrm>
                <a:off x="6934200" y="3314700"/>
                <a:ext cx="1371600" cy="0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Elbow Connector 25"/>
              <p:cNvCxnSpPr>
                <a:stCxn id="17" idx="1"/>
                <a:endCxn id="5" idx="0"/>
              </p:cNvCxnSpPr>
              <p:nvPr/>
            </p:nvCxnSpPr>
            <p:spPr>
              <a:xfrm rot="10800000" flipV="1">
                <a:off x="3048000" y="2253734"/>
                <a:ext cx="1028700" cy="565666"/>
              </a:xfrm>
              <a:prstGeom prst="bentConnector2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Elbow Connector 27"/>
              <p:cNvCxnSpPr>
                <a:stCxn id="17" idx="3"/>
                <a:endCxn id="9" idx="0"/>
              </p:cNvCxnSpPr>
              <p:nvPr/>
            </p:nvCxnSpPr>
            <p:spPr>
              <a:xfrm>
                <a:off x="5067300" y="2253734"/>
                <a:ext cx="1028700" cy="565666"/>
              </a:xfrm>
              <a:prstGeom prst="bentConnector2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Box 45"/>
            <p:cNvSpPr txBox="1"/>
            <p:nvPr/>
          </p:nvSpPr>
          <p:spPr>
            <a:xfrm>
              <a:off x="302653" y="1626027"/>
              <a:ext cx="32575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Symmetric Encryption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62000" y="2907268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Plaintext </a:t>
              </a:r>
              <a:r>
                <a:rPr lang="en-US" i="1" dirty="0"/>
                <a:t>M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810000" y="28956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Ciphertext</a:t>
              </a:r>
              <a:r>
                <a:rPr lang="en-US" dirty="0"/>
                <a:t> </a:t>
              </a:r>
              <a:r>
                <a:rPr lang="en-US" i="1" dirty="0"/>
                <a:t>C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858000" y="28956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Plaintext </a:t>
              </a:r>
              <a:r>
                <a:rPr lang="en-US" i="1" dirty="0"/>
                <a:t>M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828800" y="4262736"/>
            <a:ext cx="8001000" cy="2442865"/>
            <a:chOff x="304800" y="4262735"/>
            <a:chExt cx="8001000" cy="2442865"/>
          </a:xfrm>
        </p:grpSpPr>
        <p:sp>
          <p:nvSpPr>
            <p:cNvPr id="34" name="TextBox 33"/>
            <p:cNvSpPr txBox="1"/>
            <p:nvPr/>
          </p:nvSpPr>
          <p:spPr>
            <a:xfrm>
              <a:off x="2057400" y="47360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Encryption Key </a:t>
              </a:r>
              <a:r>
                <a:rPr lang="en-US" i="1" dirty="0"/>
                <a:t>K</a:t>
              </a:r>
              <a:r>
                <a:rPr lang="en-US" i="1" baseline="-25000" dirty="0"/>
                <a:t>E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105400" y="4736068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Decryption Key </a:t>
              </a:r>
              <a:r>
                <a:rPr lang="en-US" i="1" dirty="0"/>
                <a:t>K</a:t>
              </a:r>
              <a:r>
                <a:rPr lang="en-US" i="1" baseline="-25000" dirty="0"/>
                <a:t>D</a:t>
              </a: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914400" y="5105400"/>
              <a:ext cx="7391400" cy="1600200"/>
              <a:chOff x="914400" y="5105400"/>
              <a:chExt cx="7391400" cy="160020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9" name="Rectangle 28"/>
              <p:cNvSpPr/>
              <p:nvPr/>
            </p:nvSpPr>
            <p:spPr>
              <a:xfrm>
                <a:off x="2209800" y="5715000"/>
                <a:ext cx="1676400" cy="99060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Encryption</a:t>
                </a:r>
              </a:p>
            </p:txBody>
          </p:sp>
          <p:cxnSp>
            <p:nvCxnSpPr>
              <p:cNvPr id="30" name="Straight Arrow Connector 29"/>
              <p:cNvCxnSpPr>
                <a:endCxn id="29" idx="1"/>
              </p:cNvCxnSpPr>
              <p:nvPr/>
            </p:nvCxnSpPr>
            <p:spPr>
              <a:xfrm>
                <a:off x="914400" y="6210300"/>
                <a:ext cx="1295400" cy="0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>
                <a:stCxn id="29" idx="3"/>
                <a:endCxn id="32" idx="1"/>
              </p:cNvCxnSpPr>
              <p:nvPr/>
            </p:nvCxnSpPr>
            <p:spPr>
              <a:xfrm>
                <a:off x="3886200" y="6210300"/>
                <a:ext cx="1371600" cy="0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Rectangle 31"/>
              <p:cNvSpPr/>
              <p:nvPr/>
            </p:nvSpPr>
            <p:spPr>
              <a:xfrm>
                <a:off x="5257800" y="5715000"/>
                <a:ext cx="1676400" cy="9906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Decryption</a:t>
                </a:r>
              </a:p>
            </p:txBody>
          </p:sp>
          <p:cxnSp>
            <p:nvCxnSpPr>
              <p:cNvPr id="33" name="Straight Arrow Connector 32"/>
              <p:cNvCxnSpPr>
                <a:stCxn id="32" idx="3"/>
              </p:cNvCxnSpPr>
              <p:nvPr/>
            </p:nvCxnSpPr>
            <p:spPr>
              <a:xfrm>
                <a:off x="6934200" y="6210300"/>
                <a:ext cx="1371600" cy="0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>
                <a:endCxn id="29" idx="0"/>
              </p:cNvCxnSpPr>
              <p:nvPr/>
            </p:nvCxnSpPr>
            <p:spPr>
              <a:xfrm>
                <a:off x="3047999" y="5105400"/>
                <a:ext cx="1" cy="609600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>
                <a:off x="6095999" y="5105400"/>
                <a:ext cx="1" cy="609600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304800" y="4262735"/>
              <a:ext cx="32575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Asymmetric Encryption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62000" y="5802868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Plaintext </a:t>
              </a:r>
              <a:r>
                <a:rPr lang="en-US" i="1" dirty="0"/>
                <a:t>M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10000" y="57912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Ciphertext</a:t>
              </a:r>
              <a:r>
                <a:rPr lang="en-US" dirty="0"/>
                <a:t> </a:t>
              </a:r>
              <a:r>
                <a:rPr lang="en-US" i="1" dirty="0"/>
                <a:t>C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858000" y="57912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Plaintext </a:t>
              </a:r>
              <a:r>
                <a:rPr lang="en-US" i="1" dirty="0"/>
                <a:t>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945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Cryptanalysts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</a:t>
            </a:r>
            <a:r>
              <a:rPr lang="en-US" b="1" dirty="0"/>
              <a:t>cryptanalyst</a:t>
            </a:r>
            <a:r>
              <a:rPr lang="en-US" dirty="0"/>
              <a:t> is someone who is trying to break the cryptography and discover the plaintext or the key</a:t>
            </a:r>
          </a:p>
          <a:p>
            <a:r>
              <a:rPr lang="en-US" dirty="0"/>
              <a:t>A cryptanalyst could:</a:t>
            </a:r>
          </a:p>
          <a:p>
            <a:pPr lvl="1"/>
            <a:r>
              <a:rPr lang="en-US" dirty="0"/>
              <a:t>Break a single message</a:t>
            </a:r>
          </a:p>
          <a:p>
            <a:pPr lvl="1"/>
            <a:r>
              <a:rPr lang="en-US" dirty="0"/>
              <a:t>Find patterns in the encryption that allow future messages to be decrypted</a:t>
            </a:r>
          </a:p>
          <a:p>
            <a:pPr lvl="1"/>
            <a:r>
              <a:rPr lang="en-US" dirty="0"/>
              <a:t>Discover information in the messages without fully decrypting them</a:t>
            </a:r>
          </a:p>
          <a:p>
            <a:pPr lvl="1"/>
            <a:r>
              <a:rPr lang="en-US" dirty="0"/>
              <a:t>Discover the key</a:t>
            </a:r>
          </a:p>
          <a:p>
            <a:pPr lvl="1"/>
            <a:r>
              <a:rPr lang="en-US" dirty="0"/>
              <a:t>Find weaknesses in the implementation of the encryption</a:t>
            </a:r>
          </a:p>
          <a:p>
            <a:pPr lvl="1"/>
            <a:r>
              <a:rPr lang="en-US" dirty="0"/>
              <a:t>Find weaknesses in the encryption that may or may not be able to lead to breaks in the future</a:t>
            </a:r>
          </a:p>
        </p:txBody>
      </p:sp>
    </p:spTree>
    <p:extLst>
      <p:ext uri="{BB962C8B-B14F-4D97-AF65-F5344CB8AC3E}">
        <p14:creationId xmlns:p14="http://schemas.microsoft.com/office/powerpoint/2010/main" val="353832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Modular Arithmetic Overview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78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of Modular Arithmetic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Modulo operator takes the remainder</a:t>
            </a:r>
          </a:p>
          <a:p>
            <a:r>
              <a:rPr lang="en-US" dirty="0"/>
              <a:t>Two numbers are said to be congruent modulo </a:t>
            </a:r>
            <a:r>
              <a:rPr lang="en-US" b="1" i="1" dirty="0"/>
              <a:t>n</a:t>
            </a:r>
            <a:r>
              <a:rPr lang="en-US" dirty="0"/>
              <a:t> if they have the same remainder when divided by </a:t>
            </a:r>
            <a:r>
              <a:rPr lang="en-US" b="1" i="1" dirty="0"/>
              <a:t>n</a:t>
            </a:r>
          </a:p>
          <a:p>
            <a:r>
              <a:rPr lang="en-US" dirty="0"/>
              <a:t>For example,</a:t>
            </a:r>
          </a:p>
          <a:p>
            <a:pPr>
              <a:buNone/>
            </a:pPr>
            <a:r>
              <a:rPr lang="en-US" dirty="0"/>
              <a:t>	39 </a:t>
            </a:r>
            <a:r>
              <a:rPr lang="en-US" dirty="0">
                <a:sym typeface="Symbol" pitchFamily="18" charset="2"/>
              </a:rPr>
              <a:t> </a:t>
            </a:r>
            <a:r>
              <a:rPr lang="en-US" dirty="0"/>
              <a:t>3 (mod 12)</a:t>
            </a:r>
          </a:p>
          <a:p>
            <a:r>
              <a:rPr lang="en-US" dirty="0"/>
              <a:t>Addition, subtraction, and multiplication:</a:t>
            </a:r>
          </a:p>
          <a:p>
            <a:pPr lvl="1"/>
            <a:r>
              <a:rPr lang="en-US" dirty="0"/>
              <a:t>[(</a:t>
            </a:r>
            <a:r>
              <a:rPr lang="en-US" b="1" i="1" dirty="0"/>
              <a:t>a</a:t>
            </a:r>
            <a:r>
              <a:rPr lang="en-US" dirty="0"/>
              <a:t> mod </a:t>
            </a:r>
            <a:r>
              <a:rPr lang="en-US" b="1" i="1" dirty="0"/>
              <a:t>n</a:t>
            </a:r>
            <a:r>
              <a:rPr lang="en-US" dirty="0"/>
              <a:t>) + (</a:t>
            </a:r>
            <a:r>
              <a:rPr lang="en-US" b="1" i="1" dirty="0"/>
              <a:t>b</a:t>
            </a:r>
            <a:r>
              <a:rPr lang="en-US" dirty="0"/>
              <a:t> mod </a:t>
            </a:r>
            <a:r>
              <a:rPr lang="en-US" b="1" i="1" dirty="0"/>
              <a:t>n</a:t>
            </a:r>
            <a:r>
              <a:rPr lang="en-US" dirty="0"/>
              <a:t>)] mod </a:t>
            </a:r>
            <a:r>
              <a:rPr lang="en-US" b="1" i="1" dirty="0"/>
              <a:t>n</a:t>
            </a:r>
            <a:r>
              <a:rPr lang="en-US" dirty="0"/>
              <a:t> = (</a:t>
            </a:r>
            <a:r>
              <a:rPr lang="en-US" b="1" i="1" dirty="0"/>
              <a:t>a</a:t>
            </a:r>
            <a:r>
              <a:rPr lang="en-US" dirty="0"/>
              <a:t> + </a:t>
            </a:r>
            <a:r>
              <a:rPr lang="en-US" b="1" i="1" dirty="0"/>
              <a:t>b</a:t>
            </a:r>
            <a:r>
              <a:rPr lang="en-US" dirty="0"/>
              <a:t>) mod </a:t>
            </a:r>
            <a:r>
              <a:rPr lang="en-US" b="1" i="1" dirty="0"/>
              <a:t>n</a:t>
            </a:r>
          </a:p>
          <a:p>
            <a:pPr lvl="1"/>
            <a:r>
              <a:rPr lang="en-US" dirty="0"/>
              <a:t>[(</a:t>
            </a:r>
            <a:r>
              <a:rPr lang="en-US" b="1" i="1" dirty="0"/>
              <a:t>a</a:t>
            </a:r>
            <a:r>
              <a:rPr lang="en-US" dirty="0"/>
              <a:t> mod </a:t>
            </a:r>
            <a:r>
              <a:rPr lang="en-US" b="1" i="1" dirty="0"/>
              <a:t>n</a:t>
            </a:r>
            <a:r>
              <a:rPr lang="en-US" dirty="0"/>
              <a:t>) – (</a:t>
            </a:r>
            <a:r>
              <a:rPr lang="en-US" b="1" i="1" dirty="0"/>
              <a:t>b</a:t>
            </a:r>
            <a:r>
              <a:rPr lang="en-US" dirty="0"/>
              <a:t> mod </a:t>
            </a:r>
            <a:r>
              <a:rPr lang="en-US" b="1" i="1" dirty="0"/>
              <a:t>n</a:t>
            </a:r>
            <a:r>
              <a:rPr lang="en-US" dirty="0"/>
              <a:t>)] mod </a:t>
            </a:r>
            <a:r>
              <a:rPr lang="en-US" b="1" i="1" dirty="0"/>
              <a:t>n</a:t>
            </a:r>
            <a:r>
              <a:rPr lang="en-US" dirty="0"/>
              <a:t> = (</a:t>
            </a:r>
            <a:r>
              <a:rPr lang="en-US" b="1" i="1" dirty="0"/>
              <a:t>a</a:t>
            </a:r>
            <a:r>
              <a:rPr lang="en-US" dirty="0"/>
              <a:t> – </a:t>
            </a:r>
            <a:r>
              <a:rPr lang="en-US" b="1" i="1" dirty="0"/>
              <a:t>b</a:t>
            </a:r>
            <a:r>
              <a:rPr lang="en-US" dirty="0"/>
              <a:t>) mod </a:t>
            </a:r>
            <a:r>
              <a:rPr lang="en-US" b="1" i="1" dirty="0"/>
              <a:t>n</a:t>
            </a:r>
          </a:p>
          <a:p>
            <a:pPr lvl="1"/>
            <a:r>
              <a:rPr lang="en-US" dirty="0"/>
              <a:t>[(</a:t>
            </a:r>
            <a:r>
              <a:rPr lang="en-US" b="1" i="1" dirty="0"/>
              <a:t>a</a:t>
            </a:r>
            <a:r>
              <a:rPr lang="en-US" dirty="0"/>
              <a:t> mod </a:t>
            </a:r>
            <a:r>
              <a:rPr lang="en-US" b="1" i="1" dirty="0"/>
              <a:t>n</a:t>
            </a:r>
            <a:r>
              <a:rPr lang="en-US" dirty="0"/>
              <a:t>) x (</a:t>
            </a:r>
            <a:r>
              <a:rPr lang="en-US" b="1" i="1" dirty="0"/>
              <a:t>b</a:t>
            </a:r>
            <a:r>
              <a:rPr lang="en-US" dirty="0"/>
              <a:t> mod </a:t>
            </a:r>
            <a:r>
              <a:rPr lang="en-US" b="1" i="1" dirty="0"/>
              <a:t>n</a:t>
            </a:r>
            <a:r>
              <a:rPr lang="en-US" dirty="0"/>
              <a:t>)] mod </a:t>
            </a:r>
            <a:r>
              <a:rPr lang="en-US" b="1" i="1" dirty="0"/>
              <a:t>n</a:t>
            </a:r>
            <a:r>
              <a:rPr lang="en-US" dirty="0"/>
              <a:t> = (</a:t>
            </a:r>
            <a:r>
              <a:rPr lang="en-US" b="1" i="1" dirty="0"/>
              <a:t>a</a:t>
            </a:r>
            <a:r>
              <a:rPr lang="en-US" dirty="0"/>
              <a:t> x </a:t>
            </a:r>
            <a:r>
              <a:rPr lang="en-US" b="1" i="1" dirty="0"/>
              <a:t>b</a:t>
            </a:r>
            <a:r>
              <a:rPr lang="en-US" dirty="0"/>
              <a:t>) mod </a:t>
            </a:r>
            <a:r>
              <a:rPr lang="en-US" b="1" i="1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51240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Divided and Conquered</a:t>
            </a:r>
            <a:endParaRPr lang="en-US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can't actually divide</a:t>
            </a:r>
          </a:p>
          <a:p>
            <a:r>
              <a:rPr lang="en-US" dirty="0"/>
              <a:t>Instead, we have to find the multiplicative inverse</a:t>
            </a:r>
          </a:p>
          <a:p>
            <a:r>
              <a:rPr lang="en-US" dirty="0"/>
              <a:t>The multiplicative inverse of </a:t>
            </a:r>
            <a:r>
              <a:rPr lang="en-US" b="1" i="1" dirty="0"/>
              <a:t>x</a:t>
            </a:r>
            <a:r>
              <a:rPr lang="en-US" dirty="0"/>
              <a:t> exists if and only if </a:t>
            </a:r>
            <a:r>
              <a:rPr lang="en-US" b="1" i="1" dirty="0"/>
              <a:t>x</a:t>
            </a:r>
            <a:r>
              <a:rPr lang="en-US" dirty="0"/>
              <a:t> is relatively prime to </a:t>
            </a:r>
            <a:r>
              <a:rPr lang="en-US" b="1" i="1" dirty="0"/>
              <a:t>n</a:t>
            </a:r>
          </a:p>
          <a:p>
            <a:r>
              <a:rPr lang="en-US" dirty="0"/>
              <a:t>13 ∙ 5</a:t>
            </a:r>
            <a:r>
              <a:rPr lang="en-US" dirty="0">
                <a:sym typeface="Symbol" pitchFamily="18" charset="2"/>
              </a:rPr>
              <a:t> </a:t>
            </a:r>
            <a:r>
              <a:rPr lang="en-US" dirty="0"/>
              <a:t> 65 </a:t>
            </a:r>
            <a:r>
              <a:rPr lang="en-US" dirty="0">
                <a:sym typeface="Symbol" pitchFamily="18" charset="2"/>
              </a:rPr>
              <a:t> 1</a:t>
            </a:r>
            <a:r>
              <a:rPr lang="en-US" dirty="0"/>
              <a:t> (mod 16)</a:t>
            </a:r>
          </a:p>
          <a:p>
            <a:r>
              <a:rPr lang="en-US" dirty="0"/>
              <a:t>So, 13 and 5 are multiplicative inverses mod 16</a:t>
            </a:r>
          </a:p>
          <a:p>
            <a:r>
              <a:rPr lang="en-US" dirty="0"/>
              <a:t>But, 0, 2, 4, 6, 8, 10, 12, and 14 do not have multiplicative inverses mod 16</a:t>
            </a:r>
          </a:p>
        </p:txBody>
      </p:sp>
    </p:spTree>
    <p:extLst>
      <p:ext uri="{BB962C8B-B14F-4D97-AF65-F5344CB8AC3E}">
        <p14:creationId xmlns:p14="http://schemas.microsoft.com/office/powerpoint/2010/main" val="355773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Cipher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532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shift cipher encrypts a message by shifting all of the letters down in the alphabet</a:t>
            </a:r>
          </a:p>
          <a:p>
            <a:r>
              <a:rPr lang="en-US" dirty="0"/>
              <a:t>Using the Latin alphabet, there are 26 (well, 25) possible shift ciphers</a:t>
            </a:r>
          </a:p>
          <a:p>
            <a:r>
              <a:rPr lang="en-US" dirty="0"/>
              <a:t>We can model a shift cipher by numbering the letters A, B, C, … Z as 0, 1, 2, … 25</a:t>
            </a:r>
          </a:p>
          <a:p>
            <a:r>
              <a:rPr lang="en-US" dirty="0"/>
              <a:t>Then, we let the key </a:t>
            </a:r>
            <a:r>
              <a:rPr lang="en-US" b="1" i="1" dirty="0"/>
              <a:t>k</a:t>
            </a:r>
            <a:r>
              <a:rPr lang="en-US" dirty="0"/>
              <a:t> be the shift</a:t>
            </a:r>
          </a:p>
          <a:p>
            <a:r>
              <a:rPr lang="en-US" dirty="0"/>
              <a:t>For a given letter </a:t>
            </a:r>
            <a:r>
              <a:rPr lang="en-US" b="1" i="1" dirty="0"/>
              <a:t>x</a:t>
            </a:r>
            <a:r>
              <a:rPr lang="en-US" dirty="0"/>
              <a:t>:</a:t>
            </a:r>
            <a:endParaRPr lang="en-US" b="1" i="1" dirty="0"/>
          </a:p>
          <a:p>
            <a:pPr lvl="1">
              <a:buNone/>
            </a:pPr>
            <a:r>
              <a:rPr lang="en-US" b="1" i="1" dirty="0" err="1"/>
              <a:t>E</a:t>
            </a:r>
            <a:r>
              <a:rPr lang="en-US" b="1" i="1" baseline="-25000" dirty="0" err="1"/>
              <a:t>k</a:t>
            </a:r>
            <a:r>
              <a:rPr lang="en-US" dirty="0"/>
              <a:t>(</a:t>
            </a:r>
            <a:r>
              <a:rPr lang="en-US" b="1" i="1" dirty="0"/>
              <a:t>x</a:t>
            </a:r>
            <a:r>
              <a:rPr lang="en-US" dirty="0"/>
              <a:t>) = (</a:t>
            </a:r>
            <a:r>
              <a:rPr lang="en-US" b="1" i="1" dirty="0"/>
              <a:t>x</a:t>
            </a:r>
            <a:r>
              <a:rPr lang="en-US" dirty="0"/>
              <a:t> + </a:t>
            </a:r>
            <a:r>
              <a:rPr lang="en-US" b="1" i="1" dirty="0"/>
              <a:t>k</a:t>
            </a:r>
            <a:r>
              <a:rPr lang="en-US" dirty="0"/>
              <a:t>) mod 26</a:t>
            </a:r>
          </a:p>
        </p:txBody>
      </p:sp>
    </p:spTree>
    <p:extLst>
      <p:ext uri="{BB962C8B-B14F-4D97-AF65-F5344CB8AC3E}">
        <p14:creationId xmlns:p14="http://schemas.microsoft.com/office/powerpoint/2010/main" val="239282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 Caesar Cipher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r>
              <a:rPr lang="en-US" b="1" i="1" dirty="0"/>
              <a:t>E</a:t>
            </a:r>
            <a:r>
              <a:rPr lang="en-US" dirty="0"/>
              <a:t>("KILL EDWARD") = "NLOO HGZDUG"</a:t>
            </a:r>
          </a:p>
          <a:p>
            <a:r>
              <a:rPr lang="en-US" dirty="0"/>
              <a:t>What is </a:t>
            </a:r>
            <a:r>
              <a:rPr lang="en-US" b="1" i="1" dirty="0"/>
              <a:t>E</a:t>
            </a:r>
            <a:r>
              <a:rPr lang="en-US" dirty="0"/>
              <a:t>("I DRINK YOUR MILKSHAKE")?</a:t>
            </a:r>
          </a:p>
          <a:p>
            <a:r>
              <a:rPr lang="en-US" dirty="0"/>
              <a:t>What is </a:t>
            </a:r>
            <a:r>
              <a:rPr lang="en-US" b="1" i="1" dirty="0"/>
              <a:t>D</a:t>
            </a:r>
            <a:r>
              <a:rPr lang="en-US" dirty="0"/>
              <a:t>("EUHDNLWGRZQ")?</a:t>
            </a:r>
          </a:p>
          <a:p>
            <a:r>
              <a:rPr lang="en-US" dirty="0"/>
              <a:t>This code was actually used by Julius Caesar who used it to send messages to his generals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33600" y="1981200"/>
          <a:ext cx="7848594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44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Example: ROT13 Cipher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i="1" dirty="0"/>
              <a:t>E</a:t>
            </a:r>
            <a:r>
              <a:rPr lang="en-US" dirty="0"/>
              <a:t>("MATH IS GREAT") = "ZNGU VF TERNG"</a:t>
            </a:r>
          </a:p>
          <a:p>
            <a:r>
              <a:rPr lang="en-US" dirty="0"/>
              <a:t>Note that encryption = decryption for this cipher</a:t>
            </a:r>
          </a:p>
          <a:p>
            <a:r>
              <a:rPr lang="en-US" dirty="0"/>
              <a:t>Used to hide spoilers in some online forums</a:t>
            </a:r>
          </a:p>
          <a:p>
            <a:r>
              <a:rPr lang="en-US" dirty="0"/>
              <a:t>How hard is it to crack shift ciphers?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33600" y="1981200"/>
          <a:ext cx="7848594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01869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37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Cryptanalysis of a Shift Cipher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Cryptanalysis of a shift cipher is incredibly easy</a:t>
            </a:r>
          </a:p>
          <a:p>
            <a:r>
              <a:rPr lang="en-US" dirty="0"/>
              <a:t>You just have to try 26 possibilities to be sure you have the right one</a:t>
            </a:r>
          </a:p>
          <a:p>
            <a:r>
              <a:rPr lang="en-US" dirty="0"/>
              <a:t>A shift cipher is a simplified version of a </a:t>
            </a:r>
            <a:r>
              <a:rPr lang="en-US" b="1" dirty="0"/>
              <a:t>substitution cipher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1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Access control</a:t>
            </a:r>
          </a:p>
          <a:p>
            <a:r>
              <a:rPr lang="en-US"/>
              <a:t>Cryptography basics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Transposition Ciphers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1278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transposition cipher, the letters are reordered but their values are not changed</a:t>
            </a:r>
          </a:p>
          <a:p>
            <a:r>
              <a:rPr lang="en-US" dirty="0"/>
              <a:t>Any transposition cipher is a permutation function of some kind</a:t>
            </a:r>
          </a:p>
        </p:txBody>
      </p:sp>
    </p:spTree>
    <p:extLst>
      <p:ext uri="{BB962C8B-B14F-4D97-AF65-F5344CB8AC3E}">
        <p14:creationId xmlns:p14="http://schemas.microsoft.com/office/powerpoint/2010/main" val="90789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Rail Fence Cipher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8542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 the rail fence cipher, a message is written vertically along a fixed number of "rails," wrapping back to the top when the bottom is reached</a:t>
            </a:r>
          </a:p>
          <a:p>
            <a:r>
              <a:rPr lang="en-US" dirty="0"/>
              <a:t>To finish the encryption, the message is stored horizontally</a:t>
            </a:r>
          </a:p>
          <a:p>
            <a:r>
              <a:rPr lang="en-US" dirty="0"/>
              <a:t>This is also known as a </a:t>
            </a:r>
            <a:r>
              <a:rPr lang="en-US" b="1" dirty="0"/>
              <a:t>columnar transposition</a:t>
            </a:r>
          </a:p>
          <a:p>
            <a:r>
              <a:rPr lang="en-US" dirty="0"/>
              <a:t>Encryption of "WE ARE DISCOVERED, FLEE AT ONCE" with three rails: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 err="1"/>
              <a:t>Ciphertext</a:t>
            </a:r>
            <a:r>
              <a:rPr lang="en-US" b="1" dirty="0"/>
              <a:t>: </a:t>
            </a:r>
            <a:r>
              <a:rPr lang="en-US" dirty="0"/>
              <a:t>WRIORFEOEEESVELANXADCEDETCJ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635167"/>
              </p:ext>
            </p:extLst>
          </p:nvPr>
        </p:nvGraphicFramePr>
        <p:xfrm>
          <a:off x="1905001" y="3962400"/>
          <a:ext cx="8381997" cy="13716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931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19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many other ways to vary the cipher</a:t>
            </a:r>
          </a:p>
          <a:p>
            <a:r>
              <a:rPr lang="en-US" dirty="0"/>
              <a:t>It is possible to write the words going down and then back up the fence</a:t>
            </a:r>
          </a:p>
          <a:p>
            <a:r>
              <a:rPr lang="en-US" dirty="0"/>
              <a:t>Words can be read back off the grid in a spiral or backwards</a:t>
            </a:r>
          </a:p>
          <a:p>
            <a:r>
              <a:rPr lang="en-US" dirty="0"/>
              <a:t>Different rules can be used when the words don't completely fill the grid</a:t>
            </a:r>
          </a:p>
          <a:p>
            <a:r>
              <a:rPr lang="en-US" dirty="0"/>
              <a:t>After the grid has been made, columns can be permuted by another function, perhaps based on a keyword</a:t>
            </a:r>
          </a:p>
        </p:txBody>
      </p:sp>
    </p:spTree>
    <p:extLst>
      <p:ext uri="{BB962C8B-B14F-4D97-AF65-F5344CB8AC3E}">
        <p14:creationId xmlns:p14="http://schemas.microsoft.com/office/powerpoint/2010/main" val="3438517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Cryptanalysis of transposition ciphers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It's usually possible to detect a transposition cipher because the frequencies of letters are unchanged</a:t>
            </a:r>
          </a:p>
          <a:p>
            <a:r>
              <a:rPr lang="en-US" dirty="0"/>
              <a:t>Practiced cryptographers look for patterns of anagrams in a given language, allowing them to find the rules for transposition</a:t>
            </a:r>
          </a:p>
          <a:p>
            <a:r>
              <a:rPr lang="en-US" dirty="0"/>
              <a:t>Transposition ciphers were used in practice as recently as World War II</a:t>
            </a:r>
          </a:p>
          <a:p>
            <a:r>
              <a:rPr lang="en-US" dirty="0"/>
              <a:t>Note that transposition ciphers require all the characters in the message before it can begin as well as linear space</a:t>
            </a:r>
          </a:p>
        </p:txBody>
      </p:sp>
    </p:spTree>
    <p:extLst>
      <p:ext uri="{BB962C8B-B14F-4D97-AF65-F5344CB8AC3E}">
        <p14:creationId xmlns:p14="http://schemas.microsoft.com/office/powerpoint/2010/main" val="219797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Substitution Ciphers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058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Substitution ciphers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Substitution ciphers</a:t>
            </a:r>
            <a:r>
              <a:rPr lang="en-US" dirty="0"/>
              <a:t> cover a wide range of possible ciphers, including the </a:t>
            </a:r>
            <a:r>
              <a:rPr lang="en-US"/>
              <a:t>shift cipher</a:t>
            </a:r>
            <a:endParaRPr lang="en-US" dirty="0"/>
          </a:p>
          <a:p>
            <a:r>
              <a:rPr lang="en-US" dirty="0"/>
              <a:t>In a substitution cipher, each element of the plaintext is substituted for some corresponding element of the </a:t>
            </a:r>
            <a:r>
              <a:rPr lang="en-US" dirty="0" err="1"/>
              <a:t>ciphertext</a:t>
            </a:r>
            <a:endParaRPr lang="en-US" dirty="0"/>
          </a:p>
          <a:p>
            <a:r>
              <a:rPr lang="en-US" b="1" dirty="0" err="1"/>
              <a:t>Monoalphabetic</a:t>
            </a:r>
            <a:r>
              <a:rPr lang="en-US" dirty="0"/>
              <a:t> substitution ciphers always use the same substitutions for a letter (or given sequence of letters)</a:t>
            </a:r>
          </a:p>
          <a:p>
            <a:r>
              <a:rPr lang="en-US" b="1" dirty="0" err="1"/>
              <a:t>Polyalphabetic</a:t>
            </a:r>
            <a:r>
              <a:rPr lang="en-US" dirty="0"/>
              <a:t> substitution ciphers use different substitutions throughout the encryption process</a:t>
            </a:r>
          </a:p>
        </p:txBody>
      </p:sp>
    </p:spTree>
    <p:extLst>
      <p:ext uri="{BB962C8B-B14F-4D97-AF65-F5344CB8AC3E}">
        <p14:creationId xmlns:p14="http://schemas.microsoft.com/office/powerpoint/2010/main" val="2541859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Example: Simple </a:t>
            </a:r>
            <a:r>
              <a:rPr lang="en-US" dirty="0" err="1"/>
              <a:t>Monoalphabetic</a:t>
            </a:r>
            <a:r>
              <a:rPr lang="en-US" dirty="0"/>
              <a:t> Substitution Cipher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map to a random permutation of letters</a:t>
            </a:r>
          </a:p>
          <a:p>
            <a:r>
              <a:rPr lang="en-US" dirty="0"/>
              <a:t>For example: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E("MATH IS GREAT") = "UIYP TQ ABZIY"</a:t>
            </a:r>
          </a:p>
          <a:p>
            <a:r>
              <a:rPr lang="en-US" dirty="0"/>
              <a:t>26! possible permutations</a:t>
            </a:r>
          </a:p>
          <a:p>
            <a:r>
              <a:rPr lang="en-US" dirty="0"/>
              <a:t>Hard to check every one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168036"/>
              </p:ext>
            </p:extLst>
          </p:nvPr>
        </p:nvGraphicFramePr>
        <p:xfrm>
          <a:off x="1371605" y="3048000"/>
          <a:ext cx="944879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82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Example continued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609600" y="3240024"/>
            <a:ext cx="10972800" cy="316077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Using the same mapping, perform the following encryption:</a:t>
            </a:r>
          </a:p>
          <a:p>
            <a:endParaRPr lang="en-US" b="1" i="1" dirty="0"/>
          </a:p>
          <a:p>
            <a:r>
              <a:rPr lang="en-US" b="1" i="1" dirty="0"/>
              <a:t>E</a:t>
            </a:r>
            <a:r>
              <a:rPr lang="en-US" dirty="0"/>
              <a:t>("HELP ME") =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Perform the following decryption:</a:t>
            </a:r>
          </a:p>
          <a:p>
            <a:endParaRPr lang="en-US" dirty="0"/>
          </a:p>
          <a:p>
            <a:r>
              <a:rPr lang="en-US" b="1" i="1" dirty="0"/>
              <a:t>D</a:t>
            </a:r>
            <a:r>
              <a:rPr lang="en-US" dirty="0"/>
              <a:t>("VD CDL QZZ YPZ HFDBV") =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E87AC78-6120-4F4E-B5EF-E3C9B67434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807891"/>
              </p:ext>
            </p:extLst>
          </p:nvPr>
        </p:nvGraphicFramePr>
        <p:xfrm>
          <a:off x="1371605" y="1676400"/>
          <a:ext cx="944879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696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096000" cy="4625609"/>
          </a:xfrm>
        </p:spPr>
        <p:txBody>
          <a:bodyPr/>
          <a:lstStyle/>
          <a:p>
            <a:r>
              <a:rPr lang="en-US" dirty="0"/>
              <a:t>English language defeats us</a:t>
            </a:r>
          </a:p>
          <a:p>
            <a:r>
              <a:rPr lang="en-US" dirty="0"/>
              <a:t>Some letters are used more frequently than others: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ETAOINSHRDLU</a:t>
            </a:r>
          </a:p>
          <a:p>
            <a:r>
              <a:rPr lang="en-US" dirty="0"/>
              <a:t>Longer texts will behave	more consistently</a:t>
            </a:r>
          </a:p>
          <a:p>
            <a:r>
              <a:rPr lang="en-US" dirty="0"/>
              <a:t>Make a histogram, 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	break the cipher</a:t>
            </a:r>
          </a:p>
        </p:txBody>
      </p:sp>
      <p:pic>
        <p:nvPicPr>
          <p:cNvPr id="37892" name="Picture 4" descr="C:\Users\Barry\Desktop\English-sl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1981200"/>
            <a:ext cx="5600700" cy="450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Frequency Attack</a:t>
            </a:r>
          </a:p>
        </p:txBody>
      </p:sp>
    </p:spTree>
    <p:extLst>
      <p:ext uri="{BB962C8B-B14F-4D97-AF65-F5344CB8AC3E}">
        <p14:creationId xmlns:p14="http://schemas.microsoft.com/office/powerpoint/2010/main" val="74302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252728"/>
          </a:xfrm>
        </p:spPr>
        <p:txBody>
          <a:bodyPr/>
          <a:lstStyle/>
          <a:p>
            <a:r>
              <a:rPr lang="en-US" dirty="0"/>
              <a:t>Cipher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280" y="1066800"/>
            <a:ext cx="10972800" cy="462560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800" dirty="0"/>
              <a:t>SPHB JLSP K ECGPCQFT GYBKYD, VFCMB C LSPGBYBG, VBKX KPG VBKYD,</a:t>
            </a:r>
          </a:p>
          <a:p>
            <a:pPr algn="ctr">
              <a:buNone/>
            </a:pPr>
            <a:r>
              <a:rPr lang="en-US" sz="1800" dirty="0"/>
              <a:t>SOBY EKPD K RJKCPT KPG HJYCSJU OSMJEB SZ ZSYQSTTBP MSYB -</a:t>
            </a:r>
          </a:p>
          <a:p>
            <a:pPr algn="ctr">
              <a:buNone/>
            </a:pPr>
            <a:r>
              <a:rPr lang="en-US" sz="1800" dirty="0"/>
              <a:t>VFCMB C PSGGBG, PBKYMD PKLLCPQ, UJGGBPMD TFBYB HKEB K TKLLCPQ,</a:t>
            </a:r>
          </a:p>
          <a:p>
            <a:pPr algn="ctr">
              <a:buNone/>
            </a:pPr>
            <a:r>
              <a:rPr lang="en-US" sz="1800" dirty="0"/>
              <a:t>KU SZ USEB SPB QBPTMD YKLLCPQ, YKLLCPQ KT ED HFKEIBY GSSY.</a:t>
            </a:r>
          </a:p>
          <a:p>
            <a:pPr algn="ctr">
              <a:buNone/>
            </a:pPr>
            <a:r>
              <a:rPr lang="en-US" sz="1800" dirty="0"/>
              <a:t>"'TCU USEB OCUCTSY," C EJTTBYBG, "TKLLCPQ KT ED HFKEIBY GSSY -</a:t>
            </a:r>
          </a:p>
          <a:p>
            <a:pPr algn="ctr">
              <a:buNone/>
            </a:pPr>
            <a:r>
              <a:rPr lang="en-US" sz="1800" dirty="0"/>
              <a:t>            SPMD TFCU KPG PSTFCPQ ESYB."</a:t>
            </a:r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r>
              <a:rPr lang="en-US" sz="1800" dirty="0"/>
              <a:t>KF, GCUTCPHTMD C YBEBEIBY CT VKU CP TFB IMBKX GBHBEIBY;</a:t>
            </a:r>
          </a:p>
          <a:p>
            <a:pPr algn="ctr">
              <a:buNone/>
            </a:pPr>
            <a:r>
              <a:rPr lang="en-US" sz="1800" dirty="0"/>
              <a:t>KPG BKHF UBLKYKTB GDCPQ BEIBY VYSJQFT CTU QFSUT JLSP TFB ZMSSY.</a:t>
            </a:r>
          </a:p>
          <a:p>
            <a:pPr algn="ctr">
              <a:buNone/>
            </a:pPr>
            <a:r>
              <a:rPr lang="en-US" sz="1800" dirty="0"/>
              <a:t>BKQBYMD C VCUFBG TFB ESYYSV; - OKCPMD C FKG USJQFT TS ISYYSV</a:t>
            </a:r>
          </a:p>
          <a:p>
            <a:pPr algn="ctr">
              <a:buNone/>
            </a:pPr>
            <a:r>
              <a:rPr lang="en-US" sz="1800" dirty="0"/>
              <a:t>ZYSE ED ISSXU UJYHBKUB SZ USYYSV - USYYSV ZSY TFB MSUT MBPSYB -</a:t>
            </a:r>
          </a:p>
          <a:p>
            <a:pPr algn="ctr">
              <a:buNone/>
            </a:pPr>
            <a:r>
              <a:rPr lang="en-US" sz="1800" dirty="0"/>
              <a:t>ZSY TFB YKYB KPG YKGCKPT EKCGBP VFSE TFB KPQBMU PKEB MBPSYB -</a:t>
            </a:r>
          </a:p>
          <a:p>
            <a:pPr algn="ctr">
              <a:buNone/>
            </a:pPr>
            <a:r>
              <a:rPr lang="en-US" sz="1800" dirty="0"/>
              <a:t>            PKEBMBUU FBYB ZSY BOBYESYB.</a:t>
            </a:r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r>
              <a:rPr lang="en-US" sz="1800" dirty="0"/>
              <a:t>KPG TFB UCMXBP, UKG, JPHBYTKCP YJUTMCPQ SZ BKHF LJYLMB HJYTKCP</a:t>
            </a:r>
          </a:p>
          <a:p>
            <a:pPr algn="ctr">
              <a:buNone/>
            </a:pPr>
            <a:r>
              <a:rPr lang="en-US" sz="1800" dirty="0"/>
              <a:t>TFYCMMBG EB - ZCMMBG EB VCTF ZKPTKUTCH TBYYSYU PBOBY ZBMT IBZSYB;</a:t>
            </a:r>
          </a:p>
          <a:p>
            <a:pPr algn="ctr">
              <a:buNone/>
            </a:pPr>
            <a:r>
              <a:rPr lang="en-US" sz="1800" dirty="0"/>
              <a:t>US TFKT PSV, TS UTCMM TFB IBKTCPQ SZ ED FBKYT, C UTSSG YBLBKTCPQ</a:t>
            </a:r>
          </a:p>
          <a:p>
            <a:pPr algn="ctr">
              <a:buNone/>
            </a:pPr>
            <a:r>
              <a:rPr lang="en-US" sz="1800" dirty="0"/>
              <a:t>"'TCU USEB OCUCTBY BPTYBKTCPQ BPTYKPHB KT ED HFKEIBY GSSY -</a:t>
            </a:r>
          </a:p>
          <a:p>
            <a:pPr algn="ctr">
              <a:buNone/>
            </a:pPr>
            <a:r>
              <a:rPr lang="en-US" sz="1800" dirty="0"/>
              <a:t>USEB MKTB OCUCTBY BPTYBKTCPQ BPTYKPHB KT ED HFKEIBY GSSY; -</a:t>
            </a:r>
          </a:p>
          <a:p>
            <a:pPr algn="ctr">
              <a:buNone/>
            </a:pPr>
            <a:r>
              <a:rPr lang="en-US" sz="1800" dirty="0"/>
              <a:t>            TFCU CT CU KPG PSTFCPQ ESYB."</a:t>
            </a:r>
          </a:p>
        </p:txBody>
      </p:sp>
    </p:spTree>
    <p:extLst>
      <p:ext uri="{BB962C8B-B14F-4D97-AF65-F5344CB8AC3E}">
        <p14:creationId xmlns:p14="http://schemas.microsoft.com/office/powerpoint/2010/main" val="40215686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252728"/>
          </a:xfrm>
        </p:spPr>
        <p:txBody>
          <a:bodyPr/>
          <a:lstStyle/>
          <a:p>
            <a:r>
              <a:rPr lang="en-US" dirty="0"/>
              <a:t>Moving toward plain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66800"/>
            <a:ext cx="8229600" cy="485420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800" dirty="0"/>
              <a:t>SNPE YMSN A LIDNIUHO DTEATF, WHICE I MSNDETED, WEAK AND WEATF,</a:t>
            </a:r>
          </a:p>
          <a:p>
            <a:pPr algn="ctr">
              <a:buNone/>
            </a:pPr>
            <a:r>
              <a:rPr lang="en-US" sz="1800" dirty="0"/>
              <a:t>SVET LANF A XYAINO AND PYTISYR VSCYLE SG GSTUSOOEN CSTE -</a:t>
            </a:r>
          </a:p>
          <a:p>
            <a:pPr algn="ctr">
              <a:buNone/>
            </a:pPr>
            <a:r>
              <a:rPr lang="en-US" sz="1800" dirty="0"/>
              <a:t>WHICE I NSDDED, NEATCF NAMMINU, RYDDENCF OHETE PALE A OAMMINU,</a:t>
            </a:r>
          </a:p>
          <a:p>
            <a:pPr algn="ctr">
              <a:buNone/>
            </a:pPr>
            <a:r>
              <a:rPr lang="en-US" sz="1800" dirty="0"/>
              <a:t>AR SG RSLE SNE UENOCF TAMMINU, TAMMINU AO LF PHALBET DSST.</a:t>
            </a:r>
          </a:p>
          <a:p>
            <a:pPr algn="ctr">
              <a:buNone/>
            </a:pPr>
            <a:r>
              <a:rPr lang="en-US" sz="1800" dirty="0"/>
              <a:t>"'OIR RSLE VIRIOST," I LYOOETED, "OAMMINU AO LF PHALBET DSST -</a:t>
            </a:r>
          </a:p>
          <a:p>
            <a:pPr algn="ctr">
              <a:buNone/>
            </a:pPr>
            <a:r>
              <a:rPr lang="en-US" sz="1800" dirty="0"/>
              <a:t>            SNCF OHIR AND NSOHINU LSTE."</a:t>
            </a:r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r>
              <a:rPr lang="en-US" sz="1800" dirty="0"/>
              <a:t>AH, DIROINPOCF I TELELBET IO WAR IN OHE BCEAK DEPELBET;</a:t>
            </a:r>
          </a:p>
          <a:p>
            <a:pPr algn="ctr">
              <a:buNone/>
            </a:pPr>
            <a:r>
              <a:rPr lang="en-US" sz="1800" dirty="0"/>
              <a:t>AND EAPH REMATAOE DFINU ELBET WTSYUHO IOR UHSRO YMSN OHE GCSST.</a:t>
            </a:r>
          </a:p>
          <a:p>
            <a:pPr algn="ctr">
              <a:buNone/>
            </a:pPr>
            <a:r>
              <a:rPr lang="en-US" sz="1800" dirty="0"/>
              <a:t>EAUETCF I WIRHED OHE LSTTSW; - VAINCF I HAD RSYUHO OS BSTTSW</a:t>
            </a:r>
          </a:p>
          <a:p>
            <a:pPr algn="ctr">
              <a:buNone/>
            </a:pPr>
            <a:r>
              <a:rPr lang="en-US" sz="1800" dirty="0"/>
              <a:t>GTSL LF BSSKR RYTPEARE SG RSTTSW - RSTTSW GST OHE CSRO CENSTE -</a:t>
            </a:r>
          </a:p>
          <a:p>
            <a:pPr algn="ctr">
              <a:buNone/>
            </a:pPr>
            <a:r>
              <a:rPr lang="en-US" sz="1800" dirty="0"/>
              <a:t>GST OHE TATE AND TADIANO LAIDEN WHSL OHE ANUECR NALE CENSTE -</a:t>
            </a:r>
          </a:p>
          <a:p>
            <a:pPr algn="ctr">
              <a:buNone/>
            </a:pPr>
            <a:r>
              <a:rPr lang="en-US" sz="1800" dirty="0"/>
              <a:t>            NALECERR HETE GST EVETLSTE.</a:t>
            </a:r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r>
              <a:rPr lang="en-US" sz="1800" dirty="0"/>
              <a:t>AND OHE RICKEN, RAD, YNPETOAIN TYROCINU SG EAPH MYTMCE PYTOAIN</a:t>
            </a:r>
          </a:p>
          <a:p>
            <a:pPr algn="ctr">
              <a:buNone/>
            </a:pPr>
            <a:r>
              <a:rPr lang="en-US" sz="1800" dirty="0"/>
              <a:t>OHTICCED LE - GICCED LE WIOH GANOAROIP OETTSTR NEVET GECO BEGSTE;</a:t>
            </a:r>
          </a:p>
          <a:p>
            <a:pPr algn="ctr">
              <a:buNone/>
            </a:pPr>
            <a:r>
              <a:rPr lang="en-US" sz="1800" dirty="0"/>
              <a:t>RS OHAO NSW, OS ROICC OHE BEAOINU SG LF HEATO, I ROSSD TEMEAOINU</a:t>
            </a:r>
          </a:p>
          <a:p>
            <a:pPr algn="ctr">
              <a:buNone/>
            </a:pPr>
            <a:r>
              <a:rPr lang="en-US" sz="1800" dirty="0"/>
              <a:t>"'OIR RSLE VIRIOET ENOTEAOINU ENOTANPE AO LF PHALBET DSST -</a:t>
            </a:r>
          </a:p>
          <a:p>
            <a:pPr algn="ctr">
              <a:buNone/>
            </a:pPr>
            <a:r>
              <a:rPr lang="en-US" sz="1800" dirty="0"/>
              <a:t>RSLE CAOE VIRIOET ENOTEAOINU ENOTANPE AO LF PHALBET DSST; -</a:t>
            </a:r>
          </a:p>
          <a:p>
            <a:pPr algn="ctr">
              <a:buNone/>
            </a:pPr>
            <a:r>
              <a:rPr lang="en-US" sz="1800" dirty="0"/>
              <a:t>            OHIR IO IR AND NSOHINU LSTE."</a:t>
            </a:r>
          </a:p>
        </p:txBody>
      </p:sp>
    </p:spTree>
    <p:extLst>
      <p:ext uri="{BB962C8B-B14F-4D97-AF65-F5344CB8AC3E}">
        <p14:creationId xmlns:p14="http://schemas.microsoft.com/office/powerpoint/2010/main" val="15378599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252728"/>
          </a:xfrm>
        </p:spPr>
        <p:txBody>
          <a:bodyPr/>
          <a:lstStyle/>
          <a:p>
            <a:r>
              <a:rPr lang="en-US" dirty="0"/>
              <a:t>Real plain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89391"/>
            <a:ext cx="10972800" cy="462560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800" dirty="0"/>
              <a:t>ONCE UPON A MIDNIGHT DREARY, WHILE I PONDERED, WEAK AND WEARY,</a:t>
            </a:r>
          </a:p>
          <a:p>
            <a:pPr algn="ctr">
              <a:buNone/>
            </a:pPr>
            <a:r>
              <a:rPr lang="en-US" sz="1800" dirty="0"/>
              <a:t>OVER MANY A QUAINT AND CURIOUS VOLUME OF FORGOTTEN LORE -</a:t>
            </a:r>
          </a:p>
          <a:p>
            <a:pPr algn="ctr">
              <a:buNone/>
            </a:pPr>
            <a:r>
              <a:rPr lang="en-US" sz="1800" dirty="0"/>
              <a:t>WHILE I NODDED, NEARLY NAPPING, SUDDENLY THERE CAME A TAPPING,</a:t>
            </a:r>
          </a:p>
          <a:p>
            <a:pPr algn="ctr">
              <a:buNone/>
            </a:pPr>
            <a:r>
              <a:rPr lang="en-US" sz="1800" dirty="0"/>
              <a:t>AS OF SOME ONE GENTLY RAPPING, RAPPING AT MY CHAMBER DOOR.</a:t>
            </a:r>
          </a:p>
          <a:p>
            <a:pPr algn="ctr">
              <a:buNone/>
            </a:pPr>
            <a:r>
              <a:rPr lang="en-US" sz="1800" dirty="0"/>
              <a:t>"'TIS SOME VISITOR," I MUTTERED, "TAPPING AT MY CHAMBER DOOR -</a:t>
            </a:r>
          </a:p>
          <a:p>
            <a:pPr algn="ctr">
              <a:buNone/>
            </a:pPr>
            <a:r>
              <a:rPr lang="en-US" sz="1800" dirty="0"/>
              <a:t>            ONLY THIS AND NOTHING MORE."</a:t>
            </a:r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r>
              <a:rPr lang="en-US" sz="1800" dirty="0"/>
              <a:t>AH, DISTINCTLY I REMEMBER IT WAS IN THE BLEAK DECEMBER;</a:t>
            </a:r>
          </a:p>
          <a:p>
            <a:pPr algn="ctr">
              <a:buNone/>
            </a:pPr>
            <a:r>
              <a:rPr lang="en-US" sz="1800" dirty="0"/>
              <a:t>AND EACH SEPARATE DYING EMBER WROUGHT ITS GHOST UPON THE FLOOR.</a:t>
            </a:r>
          </a:p>
          <a:p>
            <a:pPr algn="ctr">
              <a:buNone/>
            </a:pPr>
            <a:r>
              <a:rPr lang="en-US" sz="1800" dirty="0"/>
              <a:t>EAGERLY I WISHED THE MORROW; - VAINLY I HAD SOUGHT TO BORROW</a:t>
            </a:r>
          </a:p>
          <a:p>
            <a:pPr algn="ctr">
              <a:buNone/>
            </a:pPr>
            <a:r>
              <a:rPr lang="en-US" sz="1800" dirty="0"/>
              <a:t>FROM MY BOOKS SURCEASE OF SORROW - SORROW FOR THE LOST LENORE -</a:t>
            </a:r>
          </a:p>
          <a:p>
            <a:pPr algn="ctr">
              <a:buNone/>
            </a:pPr>
            <a:r>
              <a:rPr lang="en-US" sz="1800" dirty="0"/>
              <a:t>FOR THE RARE AND RADIANT MAIDEN WHOM THE ANGELS NAME LENORE -</a:t>
            </a:r>
          </a:p>
          <a:p>
            <a:pPr algn="ctr">
              <a:buNone/>
            </a:pPr>
            <a:r>
              <a:rPr lang="en-US" sz="1800" dirty="0"/>
              <a:t>            NAMELESS HERE FOR EVERMORE.</a:t>
            </a:r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r>
              <a:rPr lang="en-US" sz="1800" dirty="0"/>
              <a:t>AND THE SILKEN, SAD, UNCERTAIN RUSTLING OF EACH PURPLE CURTAIN</a:t>
            </a:r>
          </a:p>
          <a:p>
            <a:pPr algn="ctr">
              <a:buNone/>
            </a:pPr>
            <a:r>
              <a:rPr lang="en-US" sz="1800" dirty="0"/>
              <a:t>THRILLED ME - FILLED ME WITH FANTASTIC TERRORS NEVER FELT BEFORE;</a:t>
            </a:r>
          </a:p>
          <a:p>
            <a:pPr algn="ctr">
              <a:buNone/>
            </a:pPr>
            <a:r>
              <a:rPr lang="en-US" sz="1800" dirty="0"/>
              <a:t>SO THAT NOW, TO STILL THE BEATING OF MY HEART, I STOOD REPEATING</a:t>
            </a:r>
          </a:p>
          <a:p>
            <a:pPr algn="ctr">
              <a:buNone/>
            </a:pPr>
            <a:r>
              <a:rPr lang="en-US" sz="1800" dirty="0"/>
              <a:t>"'TIS SOME VISITER ENTREATING ENTRANCE AT MY CHAMBER DOOR -</a:t>
            </a:r>
          </a:p>
          <a:p>
            <a:pPr algn="ctr">
              <a:buNone/>
            </a:pPr>
            <a:r>
              <a:rPr lang="en-US" sz="1800" dirty="0"/>
              <a:t>SOME LATE VISITER ENTREATING ENTRANCE AT MY CHAMBER DOOR; -</a:t>
            </a:r>
          </a:p>
          <a:p>
            <a:pPr algn="ctr">
              <a:buNone/>
            </a:pPr>
            <a:r>
              <a:rPr lang="en-US" sz="1800" dirty="0"/>
              <a:t>            THIS IT IS AND NOTHING MORE."</a:t>
            </a:r>
          </a:p>
          <a:p>
            <a:pPr algn="ctr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534182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Digram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162800" cy="4625609"/>
          </a:xfrm>
        </p:spPr>
        <p:txBody>
          <a:bodyPr>
            <a:normAutofit/>
          </a:bodyPr>
          <a:lstStyle/>
          <a:p>
            <a:r>
              <a:rPr lang="en-US" dirty="0"/>
              <a:t>These kinds of attacks can be further refined by analyzing </a:t>
            </a:r>
            <a:r>
              <a:rPr lang="en-US" dirty="0" err="1"/>
              <a:t>digrams</a:t>
            </a:r>
            <a:r>
              <a:rPr lang="en-US" dirty="0"/>
              <a:t> and trigrams (two letter and three letter sequences)</a:t>
            </a:r>
          </a:p>
          <a:p>
            <a:r>
              <a:rPr lang="en-US" dirty="0" err="1"/>
              <a:t>Digram</a:t>
            </a:r>
            <a:r>
              <a:rPr lang="en-US" dirty="0"/>
              <a:t> analysis is also an approach that can be used against transposition ciphers, since you can gain clues about which letters should be next to which others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530147"/>
              </p:ext>
            </p:extLst>
          </p:nvPr>
        </p:nvGraphicFramePr>
        <p:xfrm>
          <a:off x="8001000" y="1673352"/>
          <a:ext cx="35814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Digrams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Trigrams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THI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08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Vigenère</a:t>
            </a:r>
            <a:r>
              <a:rPr lang="en-US"/>
              <a:t> Cipher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001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Vigenère</a:t>
            </a:r>
            <a:r>
              <a:rPr lang="en-US" dirty="0"/>
              <a:t> cipher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Vigenère</a:t>
            </a:r>
            <a:r>
              <a:rPr lang="en-US" dirty="0"/>
              <a:t> cipher is a form of </a:t>
            </a:r>
            <a:r>
              <a:rPr lang="en-US" dirty="0" err="1"/>
              <a:t>polyalphabetic</a:t>
            </a:r>
            <a:r>
              <a:rPr lang="en-US" dirty="0"/>
              <a:t> substitution cipher</a:t>
            </a:r>
          </a:p>
          <a:p>
            <a:r>
              <a:rPr lang="en-US" dirty="0"/>
              <a:t>In this cipher, we take a key word and repeat it, over and over, until it is as long as the message</a:t>
            </a:r>
          </a:p>
          <a:p>
            <a:r>
              <a:rPr lang="en-US" dirty="0"/>
              <a:t>Then, we add the repetitions of keywords to our message mod 26</a:t>
            </a:r>
          </a:p>
        </p:txBody>
      </p:sp>
    </p:spTree>
    <p:extLst>
      <p:ext uri="{BB962C8B-B14F-4D97-AF65-F5344CB8AC3E}">
        <p14:creationId xmlns:p14="http://schemas.microsoft.com/office/powerpoint/2010/main" val="364328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Vigenère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Key: BENCH</a:t>
            </a:r>
          </a:p>
          <a:p>
            <a:r>
              <a:rPr lang="en-US" dirty="0"/>
              <a:t>Plaintext: A LIMERICK PACKS LAUGHS ANATOMICAL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717432"/>
              </p:ext>
            </p:extLst>
          </p:nvPr>
        </p:nvGraphicFramePr>
        <p:xfrm>
          <a:off x="609600" y="3505200"/>
          <a:ext cx="1104898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L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G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U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Y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J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Z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7724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Encrypt the following:</a:t>
            </a:r>
          </a:p>
          <a:p>
            <a:pPr lvl="1"/>
            <a:r>
              <a:rPr lang="en-US" dirty="0"/>
              <a:t>Plaintext: GENTLEMEN </a:t>
            </a:r>
            <a:r>
              <a:rPr lang="en-US"/>
              <a:t>DINE AFTER SEVEN</a:t>
            </a:r>
            <a:endParaRPr lang="en-US" dirty="0"/>
          </a:p>
          <a:p>
            <a:pPr lvl="1"/>
            <a:r>
              <a:rPr lang="en-US" dirty="0"/>
              <a:t>Key: WILDE</a:t>
            </a:r>
          </a:p>
          <a:p>
            <a:pPr lvl="1"/>
            <a:endParaRPr lang="en-US" dirty="0"/>
          </a:p>
          <a:p>
            <a:r>
              <a:rPr lang="en-US" dirty="0"/>
              <a:t>Decrypt the following:</a:t>
            </a:r>
          </a:p>
          <a:p>
            <a:pPr lvl="1"/>
            <a:r>
              <a:rPr lang="en-US" dirty="0" err="1"/>
              <a:t>Ciphertext</a:t>
            </a:r>
            <a:r>
              <a:rPr lang="en-US" dirty="0"/>
              <a:t>: EOJKINOCQGEOJKI</a:t>
            </a:r>
          </a:p>
          <a:p>
            <a:pPr lvl="1"/>
            <a:r>
              <a:rPr lang="en-US" dirty="0"/>
              <a:t>Key: BOWIE</a:t>
            </a:r>
          </a:p>
        </p:txBody>
      </p:sp>
    </p:spTree>
    <p:extLst>
      <p:ext uri="{BB962C8B-B14F-4D97-AF65-F5344CB8AC3E}">
        <p14:creationId xmlns:p14="http://schemas.microsoft.com/office/powerpoint/2010/main" val="203725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historical ciphers</a:t>
            </a:r>
          </a:p>
          <a:p>
            <a:r>
              <a:rPr lang="en-US" dirty="0"/>
              <a:t>Stream and block ciphers</a:t>
            </a:r>
          </a:p>
          <a:p>
            <a:r>
              <a:rPr lang="en-US" dirty="0"/>
              <a:t>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639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1:45-3:30 p.m. </a:t>
            </a:r>
            <a:r>
              <a:rPr lang="en-US" b="1"/>
              <a:t>office hours are canceled today due to meetings</a:t>
            </a:r>
            <a:endParaRPr lang="en-US" dirty="0"/>
          </a:p>
          <a:p>
            <a:r>
              <a:rPr lang="en-US" dirty="0"/>
              <a:t>Read Sections 2.3 and 12.2</a:t>
            </a:r>
          </a:p>
          <a:p>
            <a:r>
              <a:rPr lang="en-US" dirty="0"/>
              <a:t>Work on Project 1</a:t>
            </a:r>
          </a:p>
          <a:p>
            <a:pPr lvl="1"/>
            <a:r>
              <a:rPr lang="en-US" dirty="0"/>
              <a:t>Due next Friday</a:t>
            </a:r>
          </a:p>
          <a:p>
            <a:r>
              <a:rPr lang="en-US" dirty="0"/>
              <a:t>Work on Assignment 1</a:t>
            </a:r>
          </a:p>
          <a:p>
            <a:pPr lvl="1"/>
            <a:r>
              <a:rPr lang="en-US" b="1" dirty="0"/>
              <a:t> Due this 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348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tidbit of the day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 other AI security news …</a:t>
            </a:r>
          </a:p>
          <a:p>
            <a:r>
              <a:rPr lang="en-US" dirty="0"/>
              <a:t>There are lots of different ways to execute an indirect prompt injection attack</a:t>
            </a:r>
          </a:p>
          <a:p>
            <a:r>
              <a:rPr lang="en-US" dirty="0"/>
              <a:t>Example goal: Read private data from someone's Google Drive</a:t>
            </a:r>
          </a:p>
          <a:p>
            <a:r>
              <a:rPr lang="en-US" dirty="0"/>
              <a:t>If a person has hooked up their Google Drive to </a:t>
            </a:r>
            <a:r>
              <a:rPr lang="en-US" dirty="0" err="1"/>
              <a:t>ChatGPT</a:t>
            </a:r>
            <a:r>
              <a:rPr lang="en-US" dirty="0"/>
              <a:t> (or another LLM), the LLM can read that data</a:t>
            </a:r>
          </a:p>
          <a:p>
            <a:r>
              <a:rPr lang="en-US" dirty="0"/>
              <a:t>If an attacker can send the victim a file that looks innocuous but actually has secret instructions for the LLM written in tiny white-on-white font, the LLM can execute those instructions (like "send anything that looks like a password to this e-mail account")</a:t>
            </a:r>
          </a:p>
          <a:p>
            <a:r>
              <a:rPr lang="en-US" dirty="0"/>
              <a:t>This kind of attack works best on a victim that has a professional relationship with the attacker</a:t>
            </a:r>
          </a:p>
          <a:p>
            <a:pPr lvl="1"/>
            <a:r>
              <a:rPr lang="en-US" dirty="0"/>
              <a:t>An innocent-looking Word document or PowerPoint slide might get saved to Google Drive</a:t>
            </a:r>
          </a:p>
          <a:p>
            <a:r>
              <a:rPr lang="en-US" dirty="0" err="1"/>
              <a:t>ChatGPT</a:t>
            </a:r>
            <a:r>
              <a:rPr lang="en-US" dirty="0"/>
              <a:t> can link to Google Drive, Gmail, GitHub, Microsoft Outlook calendars, etc.</a:t>
            </a:r>
          </a:p>
          <a:p>
            <a:r>
              <a:rPr lang="en-US" dirty="0"/>
              <a:t>Any data that could get stored in any of those locations is a vector for the attack</a:t>
            </a:r>
          </a:p>
          <a:p>
            <a:r>
              <a:rPr lang="en-US" dirty="0"/>
              <a:t>Follow the story:</a:t>
            </a:r>
          </a:p>
          <a:p>
            <a:pPr lvl="1"/>
            <a:r>
              <a:rPr lang="en-US" dirty="0">
                <a:hlinkClick r:id="rId2"/>
              </a:rPr>
              <a:t>https://www.wired.com/story/poisoned-document-could-leak-secret-data-chatgpt/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26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832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remix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Rather than use letters, a system popularized by Ron </a:t>
            </a:r>
            <a:r>
              <a:rPr lang="en-US" dirty="0" err="1"/>
              <a:t>Rivest</a:t>
            </a:r>
            <a:r>
              <a:rPr lang="en-US" dirty="0"/>
              <a:t> is to use </a:t>
            </a:r>
            <a:r>
              <a:rPr lang="en-US" b="1" dirty="0"/>
              <a:t>Alice</a:t>
            </a:r>
            <a:r>
              <a:rPr lang="en-US" dirty="0"/>
              <a:t> and </a:t>
            </a:r>
            <a:r>
              <a:rPr lang="en-US" b="1" dirty="0"/>
              <a:t>Bob</a:t>
            </a:r>
            <a:r>
              <a:rPr lang="en-US" dirty="0"/>
              <a:t> as the two parties communicating</a:t>
            </a:r>
          </a:p>
          <a:p>
            <a:pPr lvl="1"/>
            <a:r>
              <a:rPr lang="en-US" b="1" dirty="0"/>
              <a:t>Carl</a:t>
            </a:r>
            <a:r>
              <a:rPr lang="en-US" dirty="0"/>
              <a:t> or another "C" name can be used if three people are involved</a:t>
            </a:r>
          </a:p>
          <a:p>
            <a:r>
              <a:rPr lang="en-US" b="1" dirty="0"/>
              <a:t>Trent</a:t>
            </a:r>
            <a:r>
              <a:rPr lang="en-US" dirty="0"/>
              <a:t> is a trusted third party</a:t>
            </a:r>
          </a:p>
          <a:p>
            <a:r>
              <a:rPr lang="en-US" b="1" dirty="0"/>
              <a:t>Eve</a:t>
            </a:r>
            <a:r>
              <a:rPr lang="en-US" dirty="0"/>
              <a:t> is used for an evil user who often eavesdrops</a:t>
            </a:r>
          </a:p>
          <a:p>
            <a:r>
              <a:rPr lang="en-US" b="1" dirty="0"/>
              <a:t>Mallory</a:t>
            </a:r>
            <a:r>
              <a:rPr lang="en-US" dirty="0"/>
              <a:t> is used for a malicious user who is usually trying to modify messages</a:t>
            </a:r>
          </a:p>
        </p:txBody>
      </p:sp>
    </p:spTree>
    <p:extLst>
      <p:ext uri="{BB962C8B-B14F-4D97-AF65-F5344CB8AC3E}">
        <p14:creationId xmlns:p14="http://schemas.microsoft.com/office/powerpoint/2010/main" val="174450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Encryption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algorithms for encryption often rely on a secret piece of information, called a key</a:t>
            </a:r>
          </a:p>
          <a:p>
            <a:r>
              <a:rPr lang="en-US" dirty="0"/>
              <a:t>We can notate the use of a specific key in either of the two following ways:</a:t>
            </a:r>
          </a:p>
          <a:p>
            <a:pPr lvl="1"/>
            <a:r>
              <a:rPr lang="en-US" i="1" dirty="0"/>
              <a:t>C</a:t>
            </a:r>
            <a:r>
              <a:rPr lang="en-US" dirty="0"/>
              <a:t> = </a:t>
            </a:r>
            <a:r>
              <a:rPr lang="en-US" i="1" dirty="0"/>
              <a:t>E</a:t>
            </a:r>
            <a:r>
              <a:rPr lang="en-US" i="1" baseline="-25000" dirty="0"/>
              <a:t>K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</a:t>
            </a:r>
          </a:p>
          <a:p>
            <a:pPr lvl="1"/>
            <a:r>
              <a:rPr lang="en-US" i="1" dirty="0"/>
              <a:t>C</a:t>
            </a:r>
            <a:r>
              <a:rPr lang="en-US" dirty="0"/>
              <a:t> = </a:t>
            </a:r>
            <a:r>
              <a:rPr lang="en-US" i="1" dirty="0"/>
              <a:t>E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, </a:t>
            </a:r>
            <a:r>
              <a:rPr lang="en-US" i="1" dirty="0"/>
              <a:t>M</a:t>
            </a:r>
            <a:r>
              <a:rPr lang="en-US" dirty="0"/>
              <a:t>)</a:t>
            </a:r>
          </a:p>
          <a:p>
            <a:r>
              <a:rPr lang="en-US" dirty="0"/>
              <a:t>In symmetric (or private key) encryption, the encryption key and the decryption key are the same</a:t>
            </a:r>
          </a:p>
          <a:p>
            <a:r>
              <a:rPr lang="en-US" dirty="0"/>
              <a:t>In asymmetric (or public key) encryption, the encryption key and the decryption key are different</a:t>
            </a:r>
          </a:p>
        </p:txBody>
      </p:sp>
    </p:spTree>
    <p:extLst>
      <p:ext uri="{BB962C8B-B14F-4D97-AF65-F5344CB8AC3E}">
        <p14:creationId xmlns:p14="http://schemas.microsoft.com/office/powerpoint/2010/main" val="422628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2691</TotalTime>
  <Words>2461</Words>
  <Application>Microsoft Office PowerPoint</Application>
  <PresentationFormat>Widescreen</PresentationFormat>
  <Paragraphs>606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Calibri</vt:lpstr>
      <vt:lpstr>Corbel</vt:lpstr>
      <vt:lpstr>Symbol</vt:lpstr>
      <vt:lpstr>Wingdings</vt:lpstr>
      <vt:lpstr>Wingdings 2</vt:lpstr>
      <vt:lpstr>Wingdings 3</vt:lpstr>
      <vt:lpstr>Module</vt:lpstr>
      <vt:lpstr>COMP 4290</vt:lpstr>
      <vt:lpstr>Last time</vt:lpstr>
      <vt:lpstr>Questions?</vt:lpstr>
      <vt:lpstr>Project 1</vt:lpstr>
      <vt:lpstr>Assignment 1</vt:lpstr>
      <vt:lpstr>Security tidbit of the day</vt:lpstr>
      <vt:lpstr>Encryption</vt:lpstr>
      <vt:lpstr>Terminology remix</vt:lpstr>
      <vt:lpstr>Encryption algorithms</vt:lpstr>
      <vt:lpstr>Symmetric vs. asymmetric</vt:lpstr>
      <vt:lpstr>Cryptanalysts</vt:lpstr>
      <vt:lpstr>Modular Arithmetic Overview</vt:lpstr>
      <vt:lpstr>Review of Modular Arithmetic</vt:lpstr>
      <vt:lpstr>Divided and Conquered</vt:lpstr>
      <vt:lpstr>Shift Cipher</vt:lpstr>
      <vt:lpstr>Definition</vt:lpstr>
      <vt:lpstr>Example:  Caesar Cipher</vt:lpstr>
      <vt:lpstr>Example: ROT13 Cipher</vt:lpstr>
      <vt:lpstr>Cryptanalysis of a Shift Cipher</vt:lpstr>
      <vt:lpstr>Transposition Ciphers</vt:lpstr>
      <vt:lpstr>Definition</vt:lpstr>
      <vt:lpstr>Example: Rail Fence Cipher</vt:lpstr>
      <vt:lpstr>Variations</vt:lpstr>
      <vt:lpstr>Cryptanalysis of transposition ciphers</vt:lpstr>
      <vt:lpstr>Substitution Ciphers</vt:lpstr>
      <vt:lpstr>Substitution ciphers</vt:lpstr>
      <vt:lpstr>Example: Simple Monoalphabetic Substitution Cipher</vt:lpstr>
      <vt:lpstr>Example continued</vt:lpstr>
      <vt:lpstr>Frequency Attack</vt:lpstr>
      <vt:lpstr>Cipher text</vt:lpstr>
      <vt:lpstr>Moving toward plain text</vt:lpstr>
      <vt:lpstr>Real plain text</vt:lpstr>
      <vt:lpstr>Digram analysis</vt:lpstr>
      <vt:lpstr>Vigenère Cipher</vt:lpstr>
      <vt:lpstr>Vigenère cipher</vt:lpstr>
      <vt:lpstr>Vigenère example</vt:lpstr>
      <vt:lpstr>Example continued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294</cp:revision>
  <dcterms:created xsi:type="dcterms:W3CDTF">2009-08-24T20:26:10Z</dcterms:created>
  <dcterms:modified xsi:type="dcterms:W3CDTF">2025-09-03T17:38:38Z</dcterms:modified>
</cp:coreProperties>
</file>